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45" r:id="rId2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4" Type="http://schemas.openxmlformats.org/officeDocument/2006/relationships/slide" Target="slides/slide11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a:extLst>
              <a:ext uri="{FF2B5EF4-FFF2-40B4-BE49-F238E27FC236}">
                <a16:creationId xmlns:a16="http://schemas.microsoft.com/office/drawing/2014/main" id="{E1404762-2ABD-F93E-81EF-5EE23F142F9C}"/>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Review Structure</a:t>
            </a:r>
          </a:p>
        </p:txBody>
      </p:sp>
      <p:sp>
        <p:nvSpPr>
          <p:cNvPr id="750595" name="Rectangle 3">
            <a:extLst>
              <a:ext uri="{FF2B5EF4-FFF2-40B4-BE49-F238E27FC236}">
                <a16:creationId xmlns:a16="http://schemas.microsoft.com/office/drawing/2014/main" id="{31C2691F-0312-5F9C-B99C-E884F7A0DDA0}"/>
              </a:ext>
            </a:extLst>
          </p:cNvPr>
          <p:cNvSpPr>
            <a:spLocks noGrp="1" noChangeArrowheads="1"/>
          </p:cNvSpPr>
          <p:nvPr>
            <p:ph type="body" idx="1"/>
          </p:nvPr>
        </p:nvSpPr>
        <p:spPr>
          <a:xfrm>
            <a:off x="0" y="1371600"/>
            <a:ext cx="7924800" cy="4267200"/>
          </a:xfrm>
        </p:spPr>
        <p:txBody>
          <a:bodyPr/>
          <a:lstStyle/>
          <a:p>
            <a:pPr>
              <a:tabLst>
                <a:tab pos="7658100" algn="r"/>
              </a:tabLst>
            </a:pPr>
            <a:r>
              <a:rPr lang="en-US" altLang="zh-CN">
                <a:ea typeface="宋体" panose="02010600030101010101" pitchFamily="2" charset="-122"/>
              </a:rPr>
              <a:t>Three plenary talks:</a:t>
            </a:r>
          </a:p>
          <a:p>
            <a:pPr lvl="1">
              <a:tabLst>
                <a:tab pos="7658100" algn="r"/>
              </a:tabLst>
            </a:pPr>
            <a:r>
              <a:rPr lang="en-US" altLang="zh-CN">
                <a:ea typeface="宋体" panose="02010600030101010101" pitchFamily="2" charset="-122"/>
              </a:rPr>
              <a:t>Description of the initial configuration – Paul D.</a:t>
            </a:r>
          </a:p>
          <a:p>
            <a:pPr lvl="1">
              <a:tabLst>
                <a:tab pos="7658100" algn="r"/>
              </a:tabLst>
            </a:pPr>
            <a:r>
              <a:rPr lang="en-US" altLang="zh-CN">
                <a:ea typeface="宋体" panose="02010600030101010101" pitchFamily="2" charset="-122"/>
              </a:rPr>
              <a:t>High level description of systems and interfaces – Sergei N.</a:t>
            </a:r>
          </a:p>
          <a:p>
            <a:pPr lvl="1">
              <a:tabLst>
                <a:tab pos="7658100" algn="r"/>
              </a:tabLst>
            </a:pPr>
            <a:r>
              <a:rPr lang="en-US" altLang="zh-CN">
                <a:ea typeface="宋体" panose="02010600030101010101" pitchFamily="2" charset="-122"/>
              </a:rPr>
              <a:t>Description of cost estimating methodology and high level estimate summary – Jim K.</a:t>
            </a:r>
          </a:p>
          <a:p>
            <a:pPr>
              <a:spcBef>
                <a:spcPct val="50000"/>
              </a:spcBef>
              <a:tabLst>
                <a:tab pos="7658100" algn="r"/>
              </a:tabLst>
            </a:pPr>
            <a:r>
              <a:rPr lang="en-US" altLang="zh-CN">
                <a:ea typeface="宋体" panose="02010600030101010101" pitchFamily="2" charset="-122"/>
              </a:rPr>
              <a:t>Seven breakout sessions</a:t>
            </a:r>
          </a:p>
          <a:p>
            <a:pPr lvl="1">
              <a:spcBef>
                <a:spcPct val="0"/>
              </a:spcBef>
              <a:tabLst>
                <a:tab pos="7658100" algn="r"/>
              </a:tabLst>
            </a:pPr>
            <a:r>
              <a:rPr lang="en-US" altLang="zh-CN">
                <a:ea typeface="宋体" panose="02010600030101010101" pitchFamily="2" charset="-122"/>
              </a:rPr>
              <a:t>Project Management/Cost/Schedule	Black Hole (WH2NW)</a:t>
            </a:r>
          </a:p>
          <a:p>
            <a:pPr lvl="1">
              <a:tabLst>
                <a:tab pos="7658100" algn="r"/>
              </a:tabLst>
            </a:pPr>
            <a:r>
              <a:rPr lang="en-US" altLang="zh-CN">
                <a:ea typeface="宋体" panose="02010600030101010101" pitchFamily="2" charset="-122"/>
              </a:rPr>
              <a:t>Cavities &amp; Cryomodules	1 North (WH1NW)</a:t>
            </a:r>
          </a:p>
          <a:p>
            <a:pPr lvl="1">
              <a:tabLst>
                <a:tab pos="7658100" algn="r"/>
              </a:tabLst>
            </a:pPr>
            <a:r>
              <a:rPr lang="en-US" altLang="zh-CN">
                <a:ea typeface="宋体" panose="02010600030101010101" pitchFamily="2" charset="-122"/>
              </a:rPr>
              <a:t>RF	Theory Conf Rm (WH3NE)</a:t>
            </a:r>
          </a:p>
          <a:p>
            <a:pPr lvl="1">
              <a:tabLst>
                <a:tab pos="7658100" algn="r"/>
              </a:tabLst>
            </a:pPr>
            <a:r>
              <a:rPr lang="en-US" altLang="zh-CN">
                <a:ea typeface="宋体" panose="02010600030101010101" pitchFamily="2" charset="-122"/>
              </a:rPr>
              <a:t>Main Injector/Recycler/Beam Transfers	Hornets Nest (WH8N)</a:t>
            </a:r>
          </a:p>
          <a:p>
            <a:pPr lvl="1">
              <a:tabLst>
                <a:tab pos="7658100" algn="r"/>
              </a:tabLst>
            </a:pPr>
            <a:r>
              <a:rPr lang="en-US" altLang="zh-CN">
                <a:ea typeface="宋体" panose="02010600030101010101" pitchFamily="2" charset="-122"/>
              </a:rPr>
              <a:t>Instrumentation and Controls	Req Room (WH4NW)</a:t>
            </a:r>
          </a:p>
          <a:p>
            <a:pPr lvl="1">
              <a:tabLst>
                <a:tab pos="7658100" algn="r"/>
              </a:tabLst>
            </a:pPr>
            <a:r>
              <a:rPr lang="en-US" altLang="zh-CN">
                <a:ea typeface="宋体" panose="02010600030101010101" pitchFamily="2" charset="-122"/>
              </a:rPr>
              <a:t>Cryogenics	Snake Pit (WH2NE)</a:t>
            </a:r>
          </a:p>
          <a:p>
            <a:pPr lvl="1">
              <a:tabLst>
                <a:tab pos="7658100" algn="r"/>
              </a:tabLst>
            </a:pPr>
            <a:r>
              <a:rPr lang="en-US" altLang="zh-CN">
                <a:ea typeface="宋体" panose="02010600030101010101" pitchFamily="2" charset="-122"/>
              </a:rPr>
              <a:t>Conventional Facilities	Confessional (WH5NE)									</a:t>
            </a:r>
          </a:p>
          <a:p>
            <a:pPr lvl="1">
              <a:tabLst>
                <a:tab pos="7658100" algn="r"/>
              </a:tabLst>
            </a:pPr>
            <a:endParaRPr lang="en-US" altLang="zh-CN">
              <a:ea typeface="宋体" panose="02010600030101010101" pitchFamily="2" charset="-122"/>
            </a:endParaRPr>
          </a:p>
          <a:p>
            <a:pPr lvl="1">
              <a:tabLst>
                <a:tab pos="7658100" algn="r"/>
              </a:tabLst>
            </a:pPr>
            <a:endParaRPr lang="en-US"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